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handoutMasterIdLst>
    <p:handoutMasterId r:id="rId22"/>
  </p:handoutMasterIdLst>
  <p:sldIdLst>
    <p:sldId id="258" r:id="rId2"/>
    <p:sldId id="256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61" r:id="rId21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 snapToObjects="1">
      <p:cViewPr varScale="1">
        <p:scale>
          <a:sx n="113" d="100"/>
          <a:sy n="113" d="100"/>
        </p:scale>
        <p:origin x="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2018/5/5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43349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Relationship Id="rId3" Type="http://schemas.openxmlformats.org/officeDocument/2006/relationships/image" Target="../media/image9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38100" y="-76200"/>
            <a:ext cx="12364085" cy="7039610"/>
          </a:xfrm>
          <a:prstGeom prst="rect">
            <a:avLst/>
          </a:prstGeom>
          <a:noFill/>
        </p:spPr>
      </p:pic>
      <p:pic>
        <p:nvPicPr>
          <p:cNvPr id="9" name="图片 8" descr="C:/Users/coding1/AppData/Roaming/JisuOffice/ETemp/98744_7516680/fImage1560487541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340" y="-74295"/>
            <a:ext cx="12393295" cy="705993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5" y="-19050"/>
            <a:ext cx="12287885" cy="6893560"/>
          </a:xfrm>
          <a:prstGeom prst="rect">
            <a:avLst/>
          </a:prstGeom>
          <a:noFill/>
        </p:spPr>
      </p:pic>
      <p:pic>
        <p:nvPicPr>
          <p:cNvPr id="5" name="图片 4" descr="C:/Users/coding1/AppData/Roaming/JisuOffice/ETemp/98744_7516680/fImage35880778467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545" y="-31750"/>
            <a:ext cx="12308840" cy="695388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2018/5/5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2018/5/5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2018/5/5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2018/5/5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215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2018/5/5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66675" y="-47625"/>
            <a:ext cx="12318365" cy="6934200"/>
          </a:xfrm>
          <a:prstGeom prst="rect">
            <a:avLst/>
          </a:prstGeom>
          <a:noFill/>
        </p:spPr>
      </p:pic>
      <p:pic>
        <p:nvPicPr>
          <p:cNvPr id="7" name="图片 6" descr="C:/Users/coding1/AppData/Roaming/JisuOffice/ETemp/98744_7516680/fImage66077766334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295" y="-53340"/>
            <a:ext cx="12372340" cy="697547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eg"/><Relationship Id="rId12" Type="http://schemas.openxmlformats.org/officeDocument/2006/relationships/image" Target="../media/image2.jpeg"/><Relationship Id="rId13" Type="http://schemas.openxmlformats.org/officeDocument/2006/relationships/image" Target="../media/image3.jpeg"/><Relationship Id="rId14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6985" y="-5715"/>
            <a:ext cx="12176125" cy="68776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1"/>
          <a:srcRect/>
          <a:stretch>
            <a:fillRect/>
          </a:stretch>
        </p:blipFill>
        <p:spPr>
          <a:xfrm>
            <a:off x="-2540" y="-5715"/>
            <a:ext cx="12236450" cy="688403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2540" y="-5715"/>
            <a:ext cx="12236450" cy="688467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2540" y="-5715"/>
            <a:ext cx="12237720" cy="6885305"/>
          </a:xfrm>
          <a:prstGeom prst="rect">
            <a:avLst/>
          </a:prstGeom>
        </p:spPr>
      </p:pic>
      <p:pic>
        <p:nvPicPr>
          <p:cNvPr id="12" name="图片 11" descr="C:/Users/coding1/AppData/Roaming/JisuOffice/ETemp/98744_7516680/fImage35880746500.jpeg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780"/>
            <a:ext cx="12235815" cy="691959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1.cs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3"/>
          <p:cNvSpPr>
            <a:spLocks noGrp="1"/>
          </p:cNvSpPr>
          <p:nvPr/>
        </p:nvSpPr>
        <p:spPr>
          <a:xfrm>
            <a:off x="1251550" y="2525876"/>
            <a:ext cx="9793764" cy="972023"/>
          </a:xfrm>
          <a:prstGeom prst="rect">
            <a:avLst/>
          </a:prstGeom>
        </p:spPr>
        <p:txBody>
          <a:bodyPr vert="horz" lIns="119823" tIns="59911" rIns="119823" bIns="59911" rtlCol="0" anchor="ctr">
            <a:normAutofit/>
            <a:scene3d>
              <a:camera prst="orthographicFront"/>
              <a:lightRig rig="threePt" dir="t"/>
            </a:scene3d>
          </a:bodyPr>
          <a:lstStyle>
            <a:lvl1pPr algn="ctr" defTabSz="119761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mtClean="0">
                <a:latin typeface="黑体" panose="02010609060101010101" pitchFamily="2" charset="-122"/>
                <a:ea typeface="黑体" panose="02010609060101010101" pitchFamily="2" charset="-122"/>
              </a:rPr>
              <a:t>第</a:t>
            </a:r>
            <a:r>
              <a:rPr lang="en-US" altLang="zh-CN" smtClean="0">
                <a:latin typeface="黑体" panose="02010609060101010101" pitchFamily="2" charset="-122"/>
                <a:ea typeface="黑体" panose="02010609060101010101" pitchFamily="2" charset="-122"/>
              </a:rPr>
              <a:t>10</a:t>
            </a:r>
            <a:r>
              <a:rPr lang="zh-CN" altLang="en-US" smtClean="0">
                <a:latin typeface="黑体" panose="02010609060101010101" pitchFamily="2" charset="-122"/>
                <a:ea typeface="黑体" panose="02010609060101010101" pitchFamily="2" charset="-122"/>
              </a:rPr>
              <a:t>章：</a:t>
            </a:r>
            <a:r>
              <a:rPr lang="en-US" altLang="zh-CN" smtClean="0">
                <a:latin typeface="黑体" panose="02010609060101010101" pitchFamily="2" charset="-122"/>
                <a:ea typeface="黑体" panose="02010609060101010101" pitchFamily="2" charset="-122"/>
              </a:rPr>
              <a:t>DOM</a:t>
            </a:r>
            <a:r>
              <a:rPr lang="zh-CN" altLang="en-US" smtClean="0">
                <a:latin typeface="黑体" panose="02010609060101010101" pitchFamily="2" charset="-122"/>
                <a:ea typeface="黑体" panose="02010609060101010101" pitchFamily="2" charset="-122"/>
              </a:rPr>
              <a:t>下</a:t>
            </a:r>
            <a:endParaRPr dirty="0" smtClean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节点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en-US" altLang="zh-CN" sz="1800"/>
              <a:t>DOM</a:t>
            </a:r>
            <a:r>
              <a:rPr lang="zh-CN" altLang="en-US" sz="1800"/>
              <a:t>节点信息包括节点类型（</a:t>
            </a:r>
            <a:r>
              <a:rPr lang="en-US" altLang="zh-CN" sz="1800"/>
              <a:t>nodeType</a:t>
            </a:r>
            <a:r>
              <a:rPr lang="zh-CN" altLang="en-US" sz="1800"/>
              <a:t>）、节点名称（</a:t>
            </a:r>
            <a:r>
              <a:rPr lang="en-US" altLang="zh-CN" sz="1800"/>
              <a:t>nodeName</a:t>
            </a:r>
            <a:r>
              <a:rPr lang="zh-CN" altLang="en-US" sz="1800"/>
              <a:t>）和节点值（</a:t>
            </a:r>
            <a:r>
              <a:rPr lang="en-US" altLang="zh-CN" sz="1800"/>
              <a:t>nodeValue</a:t>
            </a:r>
            <a:r>
              <a:rPr lang="zh-CN" altLang="en-US" sz="1800"/>
              <a:t>）。</a:t>
            </a:r>
          </a:p>
          <a:p>
            <a:pPr algn="l"/>
            <a:endParaRPr lang="zh-CN" altLang="en-US" sz="1800"/>
          </a:p>
          <a:p>
            <a:pPr algn="l"/>
            <a:r>
              <a:rPr lang="en-US" altLang="zh-CN" sz="1200"/>
              <a:t>&lt;div id="div1"&gt;</a:t>
            </a:r>
            <a:r>
              <a:rPr lang="zh-CN" altLang="en-US" sz="1200"/>
              <a:t>千锋教育</a:t>
            </a:r>
            <a:r>
              <a:rPr lang="en-US" altLang="zh-CN" sz="1200"/>
              <a:t>&lt;/div&gt;</a:t>
            </a:r>
          </a:p>
          <a:p>
            <a:pPr algn="l"/>
            <a:r>
              <a:rPr lang="en-US" altLang="zh-CN" sz="1200"/>
              <a:t>&lt;script&gt;</a:t>
            </a:r>
          </a:p>
          <a:p>
            <a:pPr algn="l"/>
            <a:r>
              <a:rPr lang="en-US" altLang="zh-CN" sz="1200"/>
              <a:t>// nodeType </a:t>
            </a:r>
            <a:r>
              <a:rPr lang="zh-CN" altLang="en-US" sz="1200"/>
              <a:t>节点类型（节点类型共有</a:t>
            </a:r>
            <a:r>
              <a:rPr lang="en-US" altLang="zh-CN" sz="1200"/>
              <a:t>12</a:t>
            </a:r>
            <a:r>
              <a:rPr lang="zh-CN" altLang="en-US" sz="1200"/>
              <a:t>种）</a:t>
            </a:r>
          </a:p>
          <a:p>
            <a:pPr algn="l"/>
            <a:r>
              <a:rPr lang="en-US" altLang="zh-CN" sz="1200"/>
              <a:t>console.log( div1.nodeType );		</a:t>
            </a:r>
            <a:r>
              <a:rPr lang="en-US" altLang="zh-CN" sz="1200" smtClean="0"/>
              <a:t>	// </a:t>
            </a:r>
            <a:r>
              <a:rPr lang="en-US" altLang="zh-CN" sz="1200"/>
              <a:t>1</a:t>
            </a:r>
            <a:r>
              <a:rPr lang="zh-CN" altLang="en-US" sz="1200"/>
              <a:t>指元素节点</a:t>
            </a:r>
          </a:p>
          <a:p>
            <a:pPr algn="l"/>
            <a:r>
              <a:rPr lang="en-US" altLang="zh-CN" sz="1200"/>
              <a:t>console.log( div1.attributes[0].nodeType );	</a:t>
            </a:r>
            <a:r>
              <a:rPr lang="en-US" altLang="zh-CN" sz="1200" smtClean="0"/>
              <a:t>	// </a:t>
            </a:r>
            <a:r>
              <a:rPr lang="en-US" altLang="zh-CN" sz="1200"/>
              <a:t>2</a:t>
            </a:r>
            <a:r>
              <a:rPr lang="zh-CN" altLang="en-US" sz="1200"/>
              <a:t>指属性节点</a:t>
            </a:r>
          </a:p>
          <a:p>
            <a:pPr algn="l"/>
            <a:r>
              <a:rPr lang="en-US" altLang="zh-CN" sz="1200"/>
              <a:t>console.log( div1.firstChild.nodeType );	</a:t>
            </a:r>
            <a:r>
              <a:rPr lang="en-US" altLang="zh-CN" sz="1200" smtClean="0"/>
              <a:t>	// </a:t>
            </a:r>
            <a:r>
              <a:rPr lang="en-US" altLang="zh-CN" sz="1200"/>
              <a:t>3</a:t>
            </a:r>
            <a:r>
              <a:rPr lang="zh-CN" altLang="en-US" sz="1200"/>
              <a:t>指文本节点</a:t>
            </a:r>
          </a:p>
          <a:p>
            <a:pPr algn="l"/>
            <a:r>
              <a:rPr lang="en-US" altLang="zh-CN" sz="1200"/>
              <a:t>// nodeName </a:t>
            </a:r>
            <a:r>
              <a:rPr lang="zh-CN" altLang="en-US" sz="1200"/>
              <a:t>节点名称</a:t>
            </a:r>
          </a:p>
          <a:p>
            <a:pPr algn="l"/>
            <a:r>
              <a:rPr lang="en-US" altLang="zh-CN" sz="1200"/>
              <a:t>console.log( div1.nodeName );		// DIV</a:t>
            </a:r>
          </a:p>
          <a:p>
            <a:pPr algn="l"/>
            <a:r>
              <a:rPr lang="en-US" altLang="zh-CN" sz="1200"/>
              <a:t>console.log( div1.attributes[0].nodeName );	</a:t>
            </a:r>
            <a:r>
              <a:rPr lang="en-US" altLang="zh-CN" sz="1200" smtClean="0"/>
              <a:t>	// </a:t>
            </a:r>
            <a:r>
              <a:rPr lang="en-US" altLang="zh-CN" sz="1200"/>
              <a:t>id</a:t>
            </a:r>
          </a:p>
          <a:p>
            <a:pPr algn="l"/>
            <a:r>
              <a:rPr lang="en-US" altLang="zh-CN" sz="1200"/>
              <a:t>console.log( div1.firstChild.nodeName );	</a:t>
            </a:r>
            <a:r>
              <a:rPr lang="en-US" altLang="zh-CN" sz="1200" smtClean="0"/>
              <a:t>	// </a:t>
            </a:r>
            <a:r>
              <a:rPr lang="en-US" altLang="zh-CN" sz="1200"/>
              <a:t>#text</a:t>
            </a:r>
          </a:p>
          <a:p>
            <a:pPr algn="l"/>
            <a:r>
              <a:rPr lang="en-US" altLang="zh-CN" sz="1200"/>
              <a:t>// nodeValue </a:t>
            </a:r>
            <a:r>
              <a:rPr lang="zh-CN" altLang="en-US" sz="1200"/>
              <a:t>节点值</a:t>
            </a:r>
          </a:p>
          <a:p>
            <a:pPr algn="l"/>
            <a:r>
              <a:rPr lang="en-US" altLang="zh-CN" sz="1200"/>
              <a:t>console.log( div1.nodeValue );		// null</a:t>
            </a:r>
          </a:p>
          <a:p>
            <a:pPr algn="l"/>
            <a:r>
              <a:rPr lang="en-US" altLang="zh-CN" sz="1200"/>
              <a:t>console.log( div1.attributes[0].nodeValue );	</a:t>
            </a:r>
            <a:r>
              <a:rPr lang="en-US" altLang="zh-CN" sz="1200" smtClean="0"/>
              <a:t>	// </a:t>
            </a:r>
            <a:r>
              <a:rPr lang="en-US" altLang="zh-CN" sz="1200"/>
              <a:t>div1</a:t>
            </a:r>
          </a:p>
          <a:p>
            <a:pPr algn="l"/>
            <a:r>
              <a:rPr lang="en-US" altLang="zh-CN" sz="1200"/>
              <a:t>console.log( div1.firstChild.nodeValue );	</a:t>
            </a:r>
            <a:r>
              <a:rPr lang="en-US" altLang="zh-CN" sz="1200" smtClean="0"/>
              <a:t>	// </a:t>
            </a:r>
            <a:r>
              <a:rPr lang="zh-CN" altLang="en-US" sz="1200"/>
              <a:t>千锋教育</a:t>
            </a:r>
          </a:p>
          <a:p>
            <a:pPr algn="l"/>
            <a:r>
              <a:rPr lang="en-US" altLang="zh-CN" sz="1200"/>
              <a:t>&lt;/script&gt;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25634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节点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en-US" altLang="zh-CN" sz="1800"/>
              <a:t>childNodes </a:t>
            </a:r>
            <a:r>
              <a:rPr lang="zh-CN" altLang="en-US" sz="1800"/>
              <a:t>获得元素的所有子节点（含文本节点</a:t>
            </a:r>
            <a:r>
              <a:rPr lang="zh-CN" altLang="en-US" sz="1800" smtClean="0"/>
              <a:t>）</a:t>
            </a:r>
            <a:endParaRPr lang="en-US" altLang="zh-CN" sz="1800"/>
          </a:p>
          <a:p>
            <a:pPr algn="l"/>
            <a:r>
              <a:rPr lang="zh-CN" altLang="en-US" sz="1800"/>
              <a:t>语法：</a:t>
            </a:r>
            <a:endParaRPr lang="en-US" altLang="zh-CN" sz="1800"/>
          </a:p>
          <a:p>
            <a:pPr algn="l"/>
            <a:r>
              <a:rPr lang="en-US" altLang="zh-CN" sz="1800"/>
              <a:t>	div1.childNodes	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zh-CN" altLang="en-US" sz="1800" smtClean="0"/>
              <a:t>获取</a:t>
            </a:r>
            <a:r>
              <a:rPr lang="en-US" altLang="zh-CN" sz="1800"/>
              <a:t>div1</a:t>
            </a:r>
            <a:r>
              <a:rPr lang="zh-CN" altLang="en-US" sz="1800"/>
              <a:t>元素内所有子节点（如果子节点与子节点间有换行，即多出一个文本节点）</a:t>
            </a:r>
            <a:endParaRPr lang="en-US" altLang="zh-CN" sz="1800"/>
          </a:p>
          <a:p>
            <a:pPr algn="l"/>
            <a:endParaRPr lang="en-US" altLang="zh-CN" sz="1800" smtClean="0"/>
          </a:p>
          <a:p>
            <a:pPr algn="l"/>
            <a:endParaRPr lang="zh-CN" altLang="en-US" sz="1800"/>
          </a:p>
          <a:p>
            <a:pPr algn="l"/>
            <a:r>
              <a:rPr lang="en-US" altLang="zh-CN" sz="1800"/>
              <a:t>children </a:t>
            </a:r>
            <a:r>
              <a:rPr lang="zh-CN" altLang="en-US" sz="1800"/>
              <a:t>获得元素的所有子节点（不含文本节点</a:t>
            </a:r>
            <a:r>
              <a:rPr lang="zh-CN" altLang="en-US" sz="1800" smtClean="0"/>
              <a:t>）</a:t>
            </a:r>
            <a:endParaRPr lang="en-US" altLang="zh-CN" sz="1800"/>
          </a:p>
          <a:p>
            <a:pPr algn="l"/>
            <a:r>
              <a:rPr lang="zh-CN" altLang="en-US" sz="1800"/>
              <a:t>语法：</a:t>
            </a:r>
            <a:endParaRPr lang="en-US" altLang="zh-CN" sz="1800"/>
          </a:p>
          <a:p>
            <a:pPr algn="l"/>
            <a:r>
              <a:rPr lang="en-US" altLang="zh-CN" sz="1800"/>
              <a:t>	div1.children	</a:t>
            </a:r>
          </a:p>
          <a:p>
            <a:pPr algn="l"/>
            <a:r>
              <a:rPr lang="en-US" altLang="zh-CN" sz="1800" smtClean="0"/>
              <a:t>	</a:t>
            </a:r>
            <a:r>
              <a:rPr lang="zh-CN" altLang="en-US" sz="1800" smtClean="0"/>
              <a:t>获取</a:t>
            </a:r>
            <a:r>
              <a:rPr lang="en-US" altLang="zh-CN" sz="1800"/>
              <a:t>div1</a:t>
            </a:r>
            <a:r>
              <a:rPr lang="zh-CN" altLang="en-US" sz="1800"/>
              <a:t>元素内所有子节点（不含文本节点）</a:t>
            </a:r>
            <a:endParaRPr lang="en-US" altLang="zh-CN" sz="1800"/>
          </a:p>
          <a:p>
            <a:pPr algn="l"/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178319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节点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en-US" altLang="zh-CN" sz="1800" smtClean="0"/>
              <a:t>ul1.firstChild.style.color='red';</a:t>
            </a:r>
            <a:r>
              <a:rPr lang="en-US" altLang="zh-CN" sz="1800"/>
              <a:t>	</a:t>
            </a:r>
            <a:r>
              <a:rPr lang="zh-CN" altLang="en-US" sz="1800"/>
              <a:t>第一个子节点（注意换行，如果有换行，第一个子节点是文本节点）</a:t>
            </a:r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ul1.lastChild.style.fontSize</a:t>
            </a:r>
            <a:r>
              <a:rPr lang="en-US" altLang="zh-CN" sz="1800" smtClean="0"/>
              <a:t>='40px';</a:t>
            </a:r>
            <a:r>
              <a:rPr lang="en-US" altLang="zh-CN" sz="1800"/>
              <a:t>	</a:t>
            </a:r>
            <a:r>
              <a:rPr lang="zh-CN" altLang="en-US" sz="1800"/>
              <a:t>最后一个子节点</a:t>
            </a:r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ul1.parentNode.style.background</a:t>
            </a:r>
            <a:r>
              <a:rPr lang="en-US" altLang="zh-CN" sz="1800" smtClean="0"/>
              <a:t>='yellow';</a:t>
            </a:r>
            <a:r>
              <a:rPr lang="en-US" altLang="zh-CN" sz="1800"/>
              <a:t>	</a:t>
            </a:r>
            <a:r>
              <a:rPr lang="zh-CN" altLang="en-US" sz="1800"/>
              <a:t>父节点</a:t>
            </a:r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ul1.childNodes[2].previousSibling.className</a:t>
            </a:r>
            <a:r>
              <a:rPr lang="en-US" altLang="zh-CN" sz="1800" smtClean="0"/>
              <a:t>='prev';</a:t>
            </a:r>
            <a:r>
              <a:rPr lang="en-US" altLang="zh-CN" sz="1800"/>
              <a:t>	</a:t>
            </a:r>
            <a:r>
              <a:rPr lang="zh-CN" altLang="en-US" sz="1800"/>
              <a:t>前一个兄弟节点</a:t>
            </a:r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ul1.childNodes[2].nextSibling.style.cssText</a:t>
            </a:r>
            <a:r>
              <a:rPr lang="en-US" altLang="zh-CN" sz="1800" smtClean="0"/>
              <a:t>='border:1px </a:t>
            </a:r>
            <a:r>
              <a:rPr lang="en-US" altLang="zh-CN" sz="1800"/>
              <a:t>solid gray; color:green</a:t>
            </a:r>
            <a:r>
              <a:rPr lang="en-US" altLang="zh-CN" sz="1800" smtClean="0"/>
              <a:t>;';</a:t>
            </a:r>
            <a:r>
              <a:rPr lang="en-US" altLang="zh-CN" sz="1800"/>
              <a:t>	</a:t>
            </a:r>
            <a:r>
              <a:rPr lang="zh-CN" altLang="en-US" sz="1800"/>
              <a:t>后一个兄弟节点</a:t>
            </a:r>
            <a:endParaRPr lang="en-US" altLang="zh-CN" sz="1800"/>
          </a:p>
          <a:p>
            <a:pPr algn="l"/>
            <a:endParaRPr lang="en-US" altLang="zh-CN" sz="1400"/>
          </a:p>
        </p:txBody>
      </p:sp>
    </p:spTree>
    <p:extLst>
      <p:ext uri="{BB962C8B-B14F-4D97-AF65-F5344CB8AC3E}">
        <p14:creationId xmlns:p14="http://schemas.microsoft.com/office/powerpoint/2010/main" val="388738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节点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zh-CN" altLang="en-US" sz="1800"/>
              <a:t>创建文本节点：</a:t>
            </a:r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	var text = document.createTextNode("</a:t>
            </a:r>
            <a:r>
              <a:rPr lang="zh-CN" altLang="en-US" sz="1800"/>
              <a:t>文本内容</a:t>
            </a:r>
            <a:r>
              <a:rPr lang="en-US" altLang="zh-CN" sz="1800"/>
              <a:t>");</a:t>
            </a:r>
          </a:p>
          <a:p>
            <a:pPr algn="l"/>
            <a:r>
              <a:rPr lang="en-US" altLang="zh-CN" sz="1800"/>
              <a:t>	div1.appendChild(text);</a:t>
            </a:r>
          </a:p>
          <a:p>
            <a:pPr algn="l"/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zh-CN" altLang="en-US" sz="1800"/>
              <a:t>插入节点：</a:t>
            </a:r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	box.insertBefore(newNode, existNode)	;	// </a:t>
            </a:r>
            <a:r>
              <a:rPr lang="zh-CN" altLang="en-US" sz="1800"/>
              <a:t>把 </a:t>
            </a:r>
            <a:r>
              <a:rPr lang="en-US" altLang="zh-CN" sz="1800"/>
              <a:t>newNode </a:t>
            </a:r>
            <a:r>
              <a:rPr lang="zh-CN" altLang="en-US" sz="1800"/>
              <a:t>节点插入到 </a:t>
            </a:r>
            <a:r>
              <a:rPr lang="en-US" altLang="zh-CN" sz="1800"/>
              <a:t>exsitNode </a:t>
            </a:r>
            <a:r>
              <a:rPr lang="zh-CN" altLang="en-US" sz="1800"/>
              <a:t>的前面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2108306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文档碎片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zh-CN" altLang="en-US" sz="1800"/>
              <a:t>频繁的操作 </a:t>
            </a:r>
            <a:r>
              <a:rPr lang="en-US" altLang="zh-CN" sz="1800"/>
              <a:t>DOM </a:t>
            </a:r>
            <a:r>
              <a:rPr lang="zh-CN" altLang="en-US" sz="1800"/>
              <a:t>将对性能产生极大的影响，所以为了提高性能、优化程序，我们在对 </a:t>
            </a:r>
            <a:r>
              <a:rPr lang="en-US" altLang="zh-CN" sz="1800"/>
              <a:t>DOM </a:t>
            </a:r>
            <a:r>
              <a:rPr lang="zh-CN" altLang="en-US" sz="1800"/>
              <a:t>进行操作时，应使用文档碎片功能，将频繁的 </a:t>
            </a:r>
            <a:r>
              <a:rPr lang="en-US" altLang="zh-CN" sz="1800"/>
              <a:t>DOM </a:t>
            </a:r>
            <a:r>
              <a:rPr lang="zh-CN" altLang="en-US" sz="1800"/>
              <a:t>操作合并，最终仅真实的对 </a:t>
            </a:r>
            <a:r>
              <a:rPr lang="en-US" altLang="zh-CN" sz="1800"/>
              <a:t>DOM </a:t>
            </a:r>
            <a:r>
              <a:rPr lang="zh-CN" altLang="en-US" sz="1800"/>
              <a:t>执行</a:t>
            </a:r>
            <a:r>
              <a:rPr lang="en-US" altLang="zh-CN" sz="1800"/>
              <a:t>1</a:t>
            </a:r>
            <a:r>
              <a:rPr lang="zh-CN" altLang="en-US" sz="1800"/>
              <a:t>次操作。</a:t>
            </a:r>
          </a:p>
          <a:p>
            <a:pPr algn="l"/>
            <a:endParaRPr lang="zh-CN" altLang="en-US" sz="1800"/>
          </a:p>
          <a:p>
            <a:pPr algn="l"/>
            <a:r>
              <a:rPr lang="en-US" altLang="zh-CN" sz="1800"/>
              <a:t>document.createDocumentFragment </a:t>
            </a:r>
            <a:r>
              <a:rPr lang="zh-CN" altLang="en-US" sz="1800"/>
              <a:t>可以创建一个虚拟的 </a:t>
            </a:r>
            <a:r>
              <a:rPr lang="en-US" altLang="zh-CN" sz="1800"/>
              <a:t>DOM </a:t>
            </a:r>
            <a:r>
              <a:rPr lang="zh-CN" altLang="en-US" sz="1800"/>
              <a:t>节点，对该虚拟节点的操作，并不会影响到页面真实的 </a:t>
            </a:r>
            <a:r>
              <a:rPr lang="en-US" altLang="zh-CN" sz="1800"/>
              <a:t>DOM</a:t>
            </a:r>
            <a:r>
              <a:rPr lang="zh-CN" altLang="en-US" sz="1800"/>
              <a:t>。</a:t>
            </a:r>
          </a:p>
          <a:p>
            <a:pPr algn="l"/>
            <a:endParaRPr lang="zh-CN" altLang="en-US" sz="1800"/>
          </a:p>
          <a:p>
            <a:pPr algn="l"/>
            <a:r>
              <a:rPr lang="zh-CN" altLang="en-US" sz="1400"/>
              <a:t>回流：对 </a:t>
            </a:r>
            <a:r>
              <a:rPr lang="en-US" altLang="zh-CN" sz="1400"/>
              <a:t>DOM </a:t>
            </a:r>
            <a:r>
              <a:rPr lang="zh-CN" altLang="en-US" sz="1400"/>
              <a:t>操作，如果该操作造成页面中其他元素的布局的重新排版，则为回流</a:t>
            </a:r>
            <a:r>
              <a:rPr lang="zh-CN" altLang="en-US" sz="1400" smtClean="0"/>
              <a:t>。</a:t>
            </a:r>
            <a:endParaRPr lang="zh-CN" altLang="en-US" sz="1400"/>
          </a:p>
          <a:p>
            <a:pPr algn="l"/>
            <a:r>
              <a:rPr lang="en-US" altLang="zh-CN" sz="1400"/>
              <a:t>	</a:t>
            </a:r>
            <a:r>
              <a:rPr lang="zh-CN" altLang="en-US" sz="1400"/>
              <a:t>例如 </a:t>
            </a:r>
            <a:r>
              <a:rPr lang="en-US" altLang="zh-CN" sz="1400"/>
              <a:t>elem.fontSize = </a:t>
            </a:r>
            <a:r>
              <a:rPr lang="en-US" altLang="zh-CN" sz="1400" smtClean="0"/>
              <a:t>'100px'; </a:t>
            </a:r>
            <a:r>
              <a:rPr lang="zh-CN" altLang="en-US" sz="1400"/>
              <a:t>因为改变字体时，会造成其他元素的布局，所以要进行回流。</a:t>
            </a:r>
            <a:endParaRPr lang="en-US" altLang="zh-CN" sz="1400"/>
          </a:p>
          <a:p>
            <a:pPr algn="l"/>
            <a:r>
              <a:rPr lang="en-US" altLang="zh-CN" sz="1400"/>
              <a:t>	</a:t>
            </a:r>
            <a:r>
              <a:rPr lang="zh-CN" altLang="en-US" sz="1400"/>
              <a:t>回流完成后，会自动进行重绘。</a:t>
            </a:r>
          </a:p>
          <a:p>
            <a:pPr algn="l"/>
            <a:endParaRPr lang="zh-CN" altLang="en-US" sz="1400"/>
          </a:p>
          <a:p>
            <a:pPr algn="l"/>
            <a:r>
              <a:rPr lang="zh-CN" altLang="en-US" sz="1400"/>
              <a:t>重绘：对 </a:t>
            </a:r>
            <a:r>
              <a:rPr lang="en-US" altLang="zh-CN" sz="1400"/>
              <a:t>DOM </a:t>
            </a:r>
            <a:r>
              <a:rPr lang="zh-CN" altLang="en-US" sz="1400"/>
              <a:t>操作，如果该操作没有造成对页面中其他元素的布局的重新排版，则为重绘</a:t>
            </a:r>
            <a:r>
              <a:rPr lang="zh-CN" altLang="en-US" sz="1400" smtClean="0"/>
              <a:t>。</a:t>
            </a:r>
            <a:endParaRPr lang="zh-CN" altLang="en-US" sz="1400"/>
          </a:p>
          <a:p>
            <a:pPr algn="l"/>
            <a:r>
              <a:rPr lang="en-US" altLang="zh-CN" sz="1400"/>
              <a:t>	</a:t>
            </a:r>
            <a:r>
              <a:rPr lang="zh-CN" altLang="en-US" sz="1400"/>
              <a:t>例如 </a:t>
            </a:r>
            <a:r>
              <a:rPr lang="en-US" altLang="zh-CN" sz="1400"/>
              <a:t>elem.color = </a:t>
            </a:r>
            <a:r>
              <a:rPr lang="en-US" altLang="zh-CN" sz="1400" smtClean="0"/>
              <a:t>'red'; </a:t>
            </a:r>
            <a:r>
              <a:rPr lang="zh-CN" altLang="en-US" sz="1400"/>
              <a:t>因为改变颜色时，不会对其他元素的布局造成影响，所以为重绘。</a:t>
            </a:r>
          </a:p>
          <a:p>
            <a:pPr algn="l"/>
            <a:endParaRPr lang="zh-CN" altLang="en-US" sz="1800"/>
          </a:p>
          <a:p>
            <a:pPr algn="l"/>
            <a:r>
              <a:rPr lang="zh-CN" altLang="en-US" sz="1800"/>
              <a:t>重绘和回流会大量的消耗资源，所以减少重绘和回流，是我们应该做的，文档碎片就是一种解决方案。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335469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文档碎片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nn-NO" altLang="zh-CN" sz="1800"/>
              <a:t>var tmp = document.createDocumentFragment();	</a:t>
            </a:r>
            <a:r>
              <a:rPr lang="en-US" altLang="zh-CN" sz="1800"/>
              <a:t>// </a:t>
            </a:r>
            <a:r>
              <a:rPr lang="zh-CN" altLang="en-US" sz="1800"/>
              <a:t>创建虚拟节点</a:t>
            </a:r>
            <a:endParaRPr lang="nn-NO" altLang="zh-CN" sz="1800"/>
          </a:p>
          <a:p>
            <a:pPr algn="l"/>
            <a:endParaRPr lang="nn-NO" altLang="zh-CN" sz="1800"/>
          </a:p>
          <a:p>
            <a:pPr algn="l"/>
            <a:r>
              <a:rPr lang="nn-NO" altLang="zh-CN" sz="1800"/>
              <a:t>for(var i=0; i&lt;10; i++){</a:t>
            </a:r>
          </a:p>
          <a:p>
            <a:pPr algn="l"/>
            <a:r>
              <a:rPr lang="nn-NO" altLang="zh-CN" sz="1800"/>
              <a:t>	var li = document.createElement("li");</a:t>
            </a:r>
          </a:p>
          <a:p>
            <a:pPr algn="l"/>
            <a:r>
              <a:rPr lang="nn-NO" altLang="zh-CN" sz="1800"/>
              <a:t>	li.innerHTML = i;</a:t>
            </a:r>
          </a:p>
          <a:p>
            <a:pPr algn="l"/>
            <a:r>
              <a:rPr lang="nn-NO" altLang="zh-CN" sz="1800"/>
              <a:t>	tmp.appendChild(li);	</a:t>
            </a:r>
            <a:r>
              <a:rPr lang="en-US" altLang="zh-CN" sz="1800"/>
              <a:t>// </a:t>
            </a:r>
            <a:r>
              <a:rPr lang="zh-CN" altLang="en-US" sz="1800"/>
              <a:t>将</a:t>
            </a:r>
            <a:r>
              <a:rPr lang="en-US" altLang="zh-CN" sz="1800"/>
              <a:t>li</a:t>
            </a:r>
            <a:r>
              <a:rPr lang="zh-CN" altLang="en-US" sz="1800"/>
              <a:t>标签放入虚拟节点里</a:t>
            </a:r>
            <a:endParaRPr lang="nn-NO" altLang="zh-CN" sz="1800"/>
          </a:p>
          <a:p>
            <a:pPr algn="l"/>
            <a:r>
              <a:rPr lang="nn-NO" altLang="zh-CN" sz="1800"/>
              <a:t>}</a:t>
            </a:r>
          </a:p>
          <a:p>
            <a:pPr algn="l"/>
            <a:endParaRPr lang="nn-NO" altLang="zh-CN" sz="1800"/>
          </a:p>
          <a:p>
            <a:pPr algn="l"/>
            <a:r>
              <a:rPr lang="nn-NO" altLang="zh-CN" sz="1800"/>
              <a:t>div1.appendChild(tmp);	</a:t>
            </a:r>
            <a:r>
              <a:rPr lang="en-US" altLang="zh-CN" sz="1800"/>
              <a:t>// </a:t>
            </a:r>
            <a:r>
              <a:rPr lang="zh-CN" altLang="en-US" sz="1800"/>
              <a:t>将虚拟节点添加到页面上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490377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smtClean="0"/>
              <a:t>offset</a:t>
            </a:r>
            <a:r>
              <a:rPr lang="zh-CN" altLang="en-US" sz="4000" smtClean="0"/>
              <a:t>偏移量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zh-CN" altLang="en-US" sz="1800"/>
              <a:t>偏移量，计算某元素的偏移量，即该元素与参照物之间的间距。</a:t>
            </a:r>
          </a:p>
          <a:p>
            <a:pPr algn="l"/>
            <a:endParaRPr lang="zh-CN" altLang="en-US" sz="1800"/>
          </a:p>
          <a:p>
            <a:pPr algn="l"/>
            <a:r>
              <a:rPr lang="zh-CN" altLang="en-US" sz="1800"/>
              <a:t>例如：求元素 </a:t>
            </a:r>
            <a:r>
              <a:rPr lang="en-US" altLang="zh-CN" sz="1800"/>
              <a:t>div1 </a:t>
            </a:r>
            <a:r>
              <a:rPr lang="zh-CN" altLang="en-US" sz="1800"/>
              <a:t>的偏移量 </a:t>
            </a:r>
            <a:r>
              <a:rPr lang="en-US" altLang="zh-CN" sz="1800"/>
              <a:t>x </a:t>
            </a:r>
            <a:r>
              <a:rPr lang="zh-CN" altLang="en-US" sz="1800"/>
              <a:t>轴间距，即 </a:t>
            </a:r>
            <a:r>
              <a:rPr lang="en-US" altLang="zh-CN" sz="1800"/>
              <a:t>div1.offsetLeft </a:t>
            </a:r>
            <a:r>
              <a:rPr lang="zh-CN" altLang="en-US" sz="1800"/>
              <a:t>，指 </a:t>
            </a:r>
            <a:r>
              <a:rPr lang="en-US" altLang="zh-CN" sz="1800"/>
              <a:t>div1 </a:t>
            </a:r>
            <a:r>
              <a:rPr lang="zh-CN" altLang="en-US" sz="1800"/>
              <a:t>与 参照物之间的横轴间距。</a:t>
            </a:r>
          </a:p>
          <a:p>
            <a:pPr algn="l"/>
            <a:endParaRPr lang="zh-CN" altLang="en-US" sz="1800"/>
          </a:p>
          <a:p>
            <a:pPr algn="l"/>
            <a:r>
              <a:rPr lang="zh-CN" altLang="en-US" sz="1800"/>
              <a:t>每个元素都有自己的参照物，根据以下原则：</a:t>
            </a:r>
          </a:p>
          <a:p>
            <a:pPr algn="l"/>
            <a:endParaRPr lang="zh-CN" altLang="en-US" sz="1800"/>
          </a:p>
          <a:p>
            <a:pPr algn="l"/>
            <a:r>
              <a:rPr lang="en-US" altLang="zh-CN" sz="1800"/>
              <a:t>1. </a:t>
            </a:r>
            <a:r>
              <a:rPr lang="zh-CN" altLang="en-US" sz="1800"/>
              <a:t>如果自身无定位，而父及以上有定位，参照物为最近的定位的元素；</a:t>
            </a:r>
          </a:p>
          <a:p>
            <a:pPr algn="l"/>
            <a:r>
              <a:rPr lang="en-US" altLang="zh-CN" sz="1800"/>
              <a:t>2. </a:t>
            </a:r>
            <a:r>
              <a:rPr lang="zh-CN" altLang="en-US" sz="1800"/>
              <a:t>如果自身无定位，而父及以上无定位，参照物为 </a:t>
            </a:r>
            <a:r>
              <a:rPr lang="en-US" altLang="zh-CN" sz="1800"/>
              <a:t>body </a:t>
            </a:r>
            <a:r>
              <a:rPr lang="zh-CN" altLang="en-US" sz="1800"/>
              <a:t>元素；</a:t>
            </a:r>
          </a:p>
          <a:p>
            <a:pPr algn="l"/>
            <a:r>
              <a:rPr lang="en-US" altLang="zh-CN" sz="1800"/>
              <a:t>3. </a:t>
            </a:r>
            <a:r>
              <a:rPr lang="zh-CN" altLang="en-US" sz="1800"/>
              <a:t>如果自身含定位，而父及以上无定位，参照物为 </a:t>
            </a:r>
            <a:r>
              <a:rPr lang="en-US" altLang="zh-CN" sz="1800"/>
              <a:t>body </a:t>
            </a:r>
            <a:r>
              <a:rPr lang="zh-CN" altLang="en-US" sz="1800"/>
              <a:t>元素；</a:t>
            </a:r>
          </a:p>
          <a:p>
            <a:pPr algn="l"/>
            <a:r>
              <a:rPr lang="en-US" altLang="zh-CN" sz="1800"/>
              <a:t>4. </a:t>
            </a:r>
            <a:r>
              <a:rPr lang="zh-CN" altLang="en-US" sz="1800"/>
              <a:t>如果自身含定位，而父及以上有定位，参照物为最近的定位的元素；</a:t>
            </a:r>
          </a:p>
          <a:p>
            <a:pPr algn="l"/>
            <a:endParaRPr lang="zh-CN" altLang="en-US" sz="1800"/>
          </a:p>
          <a:p>
            <a:pPr algn="l"/>
            <a:r>
              <a:rPr lang="zh-CN" altLang="en-US" sz="1800"/>
              <a:t>我们可以通过 </a:t>
            </a:r>
            <a:r>
              <a:rPr lang="en-US" altLang="zh-CN" sz="1800"/>
              <a:t>offsetParent </a:t>
            </a:r>
            <a:r>
              <a:rPr lang="zh-CN" altLang="en-US" sz="1800"/>
              <a:t>求参照物父元素。</a:t>
            </a:r>
          </a:p>
          <a:p>
            <a:pPr algn="l"/>
            <a:endParaRPr lang="zh-CN" altLang="en-US" sz="1800"/>
          </a:p>
          <a:p>
            <a:pPr algn="l"/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62479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en-US" altLang="zh-CN" sz="4000" smtClean="0"/>
              <a:t>offset</a:t>
            </a:r>
            <a:r>
              <a:rPr lang="zh-CN" altLang="en-US" sz="4000" smtClean="0"/>
              <a:t>偏移量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zh-CN" altLang="en-US" sz="1400"/>
              <a:t>距左间距</a:t>
            </a:r>
            <a:endParaRPr lang="en-US" altLang="zh-CN" sz="1400" smtClean="0"/>
          </a:p>
          <a:p>
            <a:pPr algn="l"/>
            <a:r>
              <a:rPr lang="en-US" altLang="zh-CN" sz="1800" smtClean="0"/>
              <a:t>Div1.offsetLeft</a:t>
            </a:r>
          </a:p>
          <a:p>
            <a:pPr algn="l"/>
            <a:r>
              <a:rPr lang="zh-CN" altLang="en-US" sz="1400"/>
              <a:t>距上间距</a:t>
            </a:r>
            <a:r>
              <a:rPr lang="en-US" altLang="zh-CN" sz="1800"/>
              <a:t>	</a:t>
            </a:r>
          </a:p>
          <a:p>
            <a:pPr algn="l"/>
            <a:r>
              <a:rPr lang="en-US" altLang="zh-CN" sz="1800" smtClean="0"/>
              <a:t>Div1.offsetTop</a:t>
            </a:r>
          </a:p>
          <a:p>
            <a:pPr algn="l"/>
            <a:r>
              <a:rPr lang="zh-CN" altLang="en-US" sz="1400"/>
              <a:t>自身宽</a:t>
            </a:r>
            <a:r>
              <a:rPr lang="en-US" altLang="zh-CN" sz="1800"/>
              <a:t>	</a:t>
            </a:r>
          </a:p>
          <a:p>
            <a:pPr algn="l"/>
            <a:r>
              <a:rPr lang="en-US" altLang="zh-CN" sz="1800"/>
              <a:t>Div1.offsetWidth	</a:t>
            </a:r>
            <a:endParaRPr lang="en-US" altLang="zh-CN" sz="1800" smtClean="0"/>
          </a:p>
          <a:p>
            <a:pPr algn="l"/>
            <a:r>
              <a:rPr lang="zh-CN" altLang="en-US" sz="1400"/>
              <a:t>自身高</a:t>
            </a:r>
            <a:endParaRPr lang="en-US" altLang="zh-CN" sz="1400"/>
          </a:p>
          <a:p>
            <a:pPr algn="l"/>
            <a:r>
              <a:rPr lang="en-US" altLang="zh-CN" sz="1800" smtClean="0"/>
              <a:t>Div1.offsetHeight</a:t>
            </a:r>
          </a:p>
          <a:p>
            <a:pPr algn="l"/>
            <a:r>
              <a:rPr lang="zh-CN" altLang="en-US" sz="1400"/>
              <a:t>父参照</a:t>
            </a:r>
            <a:r>
              <a:rPr lang="zh-CN" altLang="en-US" sz="1400" smtClean="0"/>
              <a:t>物</a:t>
            </a:r>
            <a:r>
              <a:rPr lang="en-US" altLang="zh-CN" sz="1800"/>
              <a:t>	</a:t>
            </a:r>
          </a:p>
          <a:p>
            <a:pPr algn="l"/>
            <a:r>
              <a:rPr lang="en-US" altLang="zh-CN" sz="1800"/>
              <a:t>Div1.offsetParent	</a:t>
            </a:r>
          </a:p>
          <a:p>
            <a:pPr algn="l"/>
            <a:endParaRPr lang="en-US" altLang="zh-CN" sz="1800"/>
          </a:p>
          <a:p>
            <a:pPr algn="l"/>
            <a:r>
              <a:rPr lang="zh-CN" altLang="en-US" sz="1400"/>
              <a:t>注意：在计算参照物时，如果求 </a:t>
            </a:r>
            <a:r>
              <a:rPr lang="en-US" altLang="zh-CN" sz="1400"/>
              <a:t>Left </a:t>
            </a:r>
            <a:r>
              <a:rPr lang="zh-CN" altLang="en-US" sz="1400"/>
              <a:t>和 </a:t>
            </a:r>
            <a:r>
              <a:rPr lang="en-US" altLang="zh-CN" sz="1400"/>
              <a:t>Top </a:t>
            </a:r>
            <a:r>
              <a:rPr lang="zh-CN" altLang="en-US" sz="1400"/>
              <a:t>是不计算 </a:t>
            </a:r>
            <a:r>
              <a:rPr lang="en-US" altLang="zh-CN" sz="1400"/>
              <a:t>Border </a:t>
            </a:r>
            <a:r>
              <a:rPr lang="zh-CN" altLang="en-US" sz="1400"/>
              <a:t>的，如果求 </a:t>
            </a:r>
            <a:r>
              <a:rPr lang="en-US" altLang="zh-CN" sz="1400"/>
              <a:t>Width </a:t>
            </a:r>
            <a:r>
              <a:rPr lang="zh-CN" altLang="en-US" sz="1400"/>
              <a:t>和 </a:t>
            </a:r>
            <a:r>
              <a:rPr lang="en-US" altLang="zh-CN" sz="1400"/>
              <a:t>Height </a:t>
            </a:r>
            <a:r>
              <a:rPr lang="zh-CN" altLang="en-US" sz="1400"/>
              <a:t>是不计算 </a:t>
            </a:r>
            <a:r>
              <a:rPr lang="en-US" altLang="zh-CN" sz="1400"/>
              <a:t>margin </a:t>
            </a:r>
            <a:r>
              <a:rPr lang="zh-CN" altLang="en-US" sz="1400"/>
              <a:t>的</a:t>
            </a:r>
            <a:r>
              <a:rPr lang="zh-CN" altLang="en-US" sz="1400" smtClean="0"/>
              <a:t>。</a:t>
            </a:r>
            <a:endParaRPr lang="zh-CN" altLang="en-US" sz="1400"/>
          </a:p>
          <a:p>
            <a:pPr algn="l"/>
            <a:r>
              <a:rPr lang="en-US" altLang="zh-CN" sz="1400"/>
              <a:t>&gt; </a:t>
            </a:r>
            <a:r>
              <a:rPr lang="zh-CN" altLang="en-US" sz="1400"/>
              <a:t>宽高要考虑元素本身的内容宽高。</a:t>
            </a:r>
            <a:endParaRPr lang="zh-CN" altLang="en-US" sz="1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0894" y="1532431"/>
            <a:ext cx="7829550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617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练习题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zh-CN" altLang="en-US" sz="1800"/>
              <a:t>网页换肤效果</a:t>
            </a:r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zh-CN" altLang="en-US" sz="1800"/>
              <a:t>思路</a:t>
            </a:r>
            <a:r>
              <a:rPr lang="zh-CN" altLang="en-US" sz="1800" smtClean="0"/>
              <a:t>：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1</a:t>
            </a:r>
            <a:r>
              <a:rPr lang="zh-CN" altLang="en-US" sz="1800" smtClean="0"/>
              <a:t>，做</a:t>
            </a:r>
            <a:r>
              <a:rPr lang="en-US" altLang="zh-CN" sz="1800" smtClean="0"/>
              <a:t>1.css</a:t>
            </a:r>
            <a:r>
              <a:rPr lang="zh-CN" altLang="en-US" sz="1800" smtClean="0"/>
              <a:t>和</a:t>
            </a:r>
            <a:r>
              <a:rPr lang="en-US" altLang="zh-CN" sz="1800" smtClean="0"/>
              <a:t>2.css</a:t>
            </a:r>
            <a:r>
              <a:rPr lang="zh-CN" altLang="en-US" sz="1800" smtClean="0"/>
              <a:t>两个文件，里面写一些不同的样式</a:t>
            </a:r>
            <a:endParaRPr lang="en-US" altLang="zh-CN" sz="1800" smtClean="0"/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2</a:t>
            </a:r>
            <a:r>
              <a:rPr lang="zh-CN" altLang="en-US" sz="1800" smtClean="0"/>
              <a:t>，</a:t>
            </a:r>
            <a:r>
              <a:rPr lang="zh-CN" altLang="en-US" sz="1800"/>
              <a:t>页面上有两个按钮，分别对应两套皮肤（</a:t>
            </a:r>
            <a:r>
              <a:rPr lang="en-US" altLang="zh-CN" sz="1800"/>
              <a:t>css</a:t>
            </a:r>
            <a:r>
              <a:rPr lang="zh-CN" altLang="en-US" sz="1800"/>
              <a:t>文件</a:t>
            </a:r>
            <a:r>
              <a:rPr lang="zh-CN" altLang="en-US" sz="1800" smtClean="0"/>
              <a:t>）</a:t>
            </a:r>
            <a:endParaRPr lang="en-US" altLang="zh-CN" sz="1800" smtClean="0"/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3</a:t>
            </a:r>
            <a:r>
              <a:rPr lang="zh-CN" altLang="en-US" sz="1800" smtClean="0"/>
              <a:t>，</a:t>
            </a:r>
            <a:r>
              <a:rPr lang="zh-CN" altLang="en-US" sz="1800"/>
              <a:t>当点击按钮时，当前页面加载的</a:t>
            </a:r>
            <a:r>
              <a:rPr lang="en-US" altLang="zh-CN" sz="1800"/>
              <a:t>css</a:t>
            </a:r>
            <a:r>
              <a:rPr lang="zh-CN" altLang="en-US" sz="1800"/>
              <a:t>文件路径发生</a:t>
            </a:r>
            <a:r>
              <a:rPr lang="zh-CN" altLang="en-US" sz="1800" smtClean="0"/>
              <a:t>改变</a:t>
            </a:r>
            <a:endParaRPr lang="en-US" altLang="zh-CN" sz="1800" smtClean="0"/>
          </a:p>
          <a:p>
            <a:pPr algn="l"/>
            <a:r>
              <a:rPr lang="en-US" altLang="zh-CN" sz="1800" smtClean="0"/>
              <a:t>		</a:t>
            </a:r>
            <a:r>
              <a:rPr lang="en-US" altLang="zh-CN" sz="1400" smtClean="0"/>
              <a:t>&lt;</a:t>
            </a:r>
            <a:r>
              <a:rPr lang="en-US" altLang="zh-CN" sz="1400"/>
              <a:t>link id="link1" href="</a:t>
            </a:r>
            <a:r>
              <a:rPr lang="en-US" altLang="zh-CN" sz="1400">
                <a:hlinkClick r:id="rId2" action="ppaction://hlinkfile"/>
              </a:rPr>
              <a:t>1.css</a:t>
            </a:r>
            <a:r>
              <a:rPr lang="en-US" altLang="zh-CN" sz="1400"/>
              <a:t>" rel="stylesheet" </a:t>
            </a:r>
            <a:r>
              <a:rPr lang="en-US" altLang="zh-CN" sz="1400" smtClean="0"/>
              <a:t>/&gt;</a:t>
            </a:r>
          </a:p>
          <a:p>
            <a:pPr algn="l"/>
            <a:r>
              <a:rPr lang="en-US" altLang="zh-CN" sz="1400"/>
              <a:t>	</a:t>
            </a:r>
            <a:r>
              <a:rPr lang="en-US" altLang="zh-CN" sz="1400" smtClean="0"/>
              <a:t>	</a:t>
            </a:r>
            <a:r>
              <a:rPr lang="zh-CN" altLang="en-US" sz="1400" smtClean="0"/>
              <a:t>比如，当点击按钮时，</a:t>
            </a:r>
            <a:r>
              <a:rPr lang="en-US" altLang="zh-CN" sz="1400" smtClean="0"/>
              <a:t>link1</a:t>
            </a:r>
            <a:r>
              <a:rPr lang="zh-CN" altLang="en-US" sz="1400" smtClean="0"/>
              <a:t>的</a:t>
            </a:r>
            <a:r>
              <a:rPr lang="en-US" altLang="zh-CN" sz="1400" smtClean="0"/>
              <a:t>href</a:t>
            </a:r>
            <a:r>
              <a:rPr lang="zh-CN" altLang="en-US" sz="1400" smtClean="0"/>
              <a:t>属性的值变成了另一个</a:t>
            </a:r>
            <a:r>
              <a:rPr lang="en-US" altLang="zh-CN" sz="1400" smtClean="0"/>
              <a:t>css</a:t>
            </a:r>
            <a:r>
              <a:rPr lang="zh-CN" altLang="en-US" sz="1400" smtClean="0"/>
              <a:t>文件。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900547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作业题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zh-CN" altLang="en-US" sz="1800"/>
              <a:t>点击按钮切换图片效果</a:t>
            </a:r>
            <a:endParaRPr lang="en-US" altLang="zh-CN" sz="1800"/>
          </a:p>
          <a:p>
            <a:pPr algn="l"/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zh-CN" altLang="en-US" sz="1800"/>
              <a:t>思路：</a:t>
            </a:r>
            <a:endParaRPr lang="en-US" altLang="zh-CN" sz="1800"/>
          </a:p>
          <a:p>
            <a:pPr algn="l"/>
            <a:r>
              <a:rPr lang="en-US" altLang="zh-CN" sz="1800"/>
              <a:t>	1</a:t>
            </a:r>
            <a:r>
              <a:rPr lang="zh-CN" altLang="en-US" sz="1800"/>
              <a:t>，页面上一张大图片，若干张小图片，点击小图片时，大图片的路径发生改变。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696288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dirty="0" smtClean="0"/>
              <a:t>课程大纲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>
              <a:buNone/>
            </a:pPr>
            <a:r>
              <a:rPr lang="en-US" altLang="zh-CN" sz="2400" smtClean="0"/>
              <a:t>1</a:t>
            </a:r>
            <a:r>
              <a:rPr lang="zh-CN" altLang="en-US" sz="2400" smtClean="0"/>
              <a:t>、</a:t>
            </a:r>
            <a:r>
              <a:rPr lang="zh-CN" altLang="en-US" smtClean="0"/>
              <a:t>自定义属性</a:t>
            </a:r>
            <a:endParaRPr lang="en-US" altLang="zh-CN" sz="2400" dirty="0" smtClean="0"/>
          </a:p>
          <a:p>
            <a:pPr algn="l">
              <a:buNone/>
            </a:pPr>
            <a:r>
              <a:rPr lang="en-US" altLang="zh-CN" sz="2400" smtClean="0"/>
              <a:t>2</a:t>
            </a:r>
            <a:r>
              <a:rPr lang="zh-CN" altLang="en-US" sz="2400" smtClean="0"/>
              <a:t>、</a:t>
            </a:r>
            <a:r>
              <a:rPr lang="zh-CN" altLang="en-US" smtClean="0"/>
              <a:t>节点</a:t>
            </a:r>
            <a:endParaRPr lang="en-US" altLang="zh-CN" sz="2400" dirty="0" smtClean="0"/>
          </a:p>
          <a:p>
            <a:pPr algn="l">
              <a:buNone/>
            </a:pPr>
            <a:r>
              <a:rPr lang="en-US" altLang="zh-CN" sz="2400" smtClean="0"/>
              <a:t>3</a:t>
            </a:r>
            <a:r>
              <a:rPr lang="zh-CN" altLang="en-US" sz="2400" smtClean="0"/>
              <a:t>、</a:t>
            </a:r>
            <a:r>
              <a:rPr lang="zh-CN" altLang="en-US" smtClean="0"/>
              <a:t>文档碎片</a:t>
            </a:r>
            <a:endParaRPr lang="en-US" altLang="zh-CN" smtClean="0"/>
          </a:p>
          <a:p>
            <a:pPr algn="l">
              <a:buNone/>
            </a:pPr>
            <a:r>
              <a:rPr lang="en-US" altLang="zh-CN" sz="2400" smtClean="0"/>
              <a:t>4</a:t>
            </a:r>
            <a:r>
              <a:rPr lang="zh-CN" altLang="en-US" sz="2400" smtClean="0"/>
              <a:t>、</a:t>
            </a:r>
            <a:r>
              <a:rPr lang="en-US" altLang="zh-CN" sz="2400" smtClean="0"/>
              <a:t>offset</a:t>
            </a:r>
            <a:r>
              <a:rPr lang="zh-CN" altLang="en-US" sz="2400" smtClean="0"/>
              <a:t>偏移量</a:t>
            </a:r>
            <a:endParaRPr lang="en-US" altLang="zh-CN" sz="2400" dirty="0" smtClean="0"/>
          </a:p>
          <a:p>
            <a:pPr algn="l">
              <a:buNone/>
            </a:pPr>
            <a:endParaRPr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自定义属性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zh-CN" altLang="en-US" sz="1800" smtClean="0"/>
              <a:t>自带的属性：</a:t>
            </a:r>
            <a:endParaRPr lang="en-US" altLang="zh-CN" sz="1800" smtClean="0"/>
          </a:p>
          <a:p>
            <a:pPr algn="l"/>
            <a:r>
              <a:rPr lang="en-US" altLang="zh-CN" sz="1800" smtClean="0"/>
              <a:t>	</a:t>
            </a:r>
            <a:r>
              <a:rPr lang="zh-CN" altLang="en-US" sz="1800" smtClean="0"/>
              <a:t>元素</a:t>
            </a:r>
            <a:r>
              <a:rPr lang="zh-CN" altLang="en-US" sz="1800"/>
              <a:t>上，有些是系统默认就含有的属性，比如</a:t>
            </a:r>
            <a:r>
              <a:rPr lang="en-US" altLang="zh-CN" sz="1800"/>
              <a:t>id</a:t>
            </a:r>
            <a:r>
              <a:rPr lang="zh-CN" altLang="en-US" sz="1800"/>
              <a:t>、</a:t>
            </a:r>
            <a:r>
              <a:rPr lang="en-US" altLang="zh-CN" sz="1800"/>
              <a:t>title</a:t>
            </a:r>
            <a:r>
              <a:rPr lang="zh-CN" altLang="en-US" sz="1800"/>
              <a:t>、</a:t>
            </a:r>
            <a:r>
              <a:rPr lang="en-US" altLang="zh-CN" sz="1800"/>
              <a:t>name</a:t>
            </a:r>
            <a:r>
              <a:rPr lang="zh-CN" altLang="en-US" sz="1800"/>
              <a:t>、</a:t>
            </a:r>
            <a:r>
              <a:rPr lang="en-US" altLang="zh-CN" sz="1800"/>
              <a:t>style</a:t>
            </a:r>
            <a:r>
              <a:rPr lang="zh-CN" altLang="en-US" sz="1800" smtClean="0"/>
              <a:t>等</a:t>
            </a:r>
            <a:r>
              <a:rPr lang="zh-CN" altLang="en-US" sz="1800"/>
              <a:t>。</a:t>
            </a:r>
            <a:endParaRPr lang="en-US" altLang="zh-CN" sz="1800" smtClean="0"/>
          </a:p>
          <a:p>
            <a:pPr algn="l"/>
            <a:endParaRPr lang="en-US" altLang="zh-CN" sz="1800" smtClean="0"/>
          </a:p>
          <a:p>
            <a:pPr algn="l"/>
            <a:r>
              <a:rPr lang="zh-CN" altLang="en-US" sz="1800" smtClean="0"/>
              <a:t>自定义的属性：</a:t>
            </a:r>
            <a:endParaRPr lang="en-US" altLang="zh-CN" sz="1800"/>
          </a:p>
          <a:p>
            <a:pPr algn="l"/>
            <a:r>
              <a:rPr lang="en-US" altLang="zh-CN" sz="1800" smtClean="0"/>
              <a:t>	</a:t>
            </a:r>
            <a:r>
              <a:rPr lang="zh-CN" altLang="en-US" sz="1800" smtClean="0"/>
              <a:t>有些</a:t>
            </a:r>
            <a:r>
              <a:rPr lang="zh-CN" altLang="en-US" sz="1800"/>
              <a:t>是根据自己喜好定义出来的属性，比如</a:t>
            </a:r>
            <a:r>
              <a:rPr lang="en-US" altLang="zh-CN" sz="1800"/>
              <a:t>abc</a:t>
            </a:r>
            <a:r>
              <a:rPr lang="zh-CN" altLang="en-US" sz="1800"/>
              <a:t>、</a:t>
            </a:r>
            <a:r>
              <a:rPr lang="en-US" altLang="zh-CN" sz="1800"/>
              <a:t>xxx</a:t>
            </a:r>
            <a:r>
              <a:rPr lang="zh-CN" altLang="en-US" sz="1800" smtClean="0"/>
              <a:t>等。</a:t>
            </a:r>
            <a:endParaRPr lang="en-US" altLang="zh-CN" sz="1800" smtClean="0"/>
          </a:p>
          <a:p>
            <a:pPr algn="l"/>
            <a:r>
              <a:rPr lang="en-US" altLang="zh-CN" sz="1800" smtClean="0"/>
              <a:t>	</a:t>
            </a:r>
            <a:r>
              <a:rPr lang="zh-CN" altLang="en-US" sz="1800" smtClean="0"/>
              <a:t>自</a:t>
            </a:r>
            <a:r>
              <a:rPr lang="zh-CN" altLang="en-US" sz="1800"/>
              <a:t>定义属性通常来做数据存储（可理解成变量赋值）</a:t>
            </a:r>
            <a:r>
              <a:rPr lang="zh-CN" altLang="en-US" sz="1800" smtClean="0"/>
              <a:t>。</a:t>
            </a:r>
            <a:endParaRPr lang="en-US" altLang="zh-CN" sz="1800" smtClean="0"/>
          </a:p>
          <a:p>
            <a:pPr algn="l"/>
            <a:endParaRPr lang="en-US" altLang="zh-CN" sz="1800"/>
          </a:p>
          <a:p>
            <a:pPr algn="l"/>
            <a:r>
              <a:rPr lang="en-US" altLang="zh-CN" sz="1800" smtClean="0"/>
              <a:t>html</a:t>
            </a:r>
            <a:r>
              <a:rPr lang="zh-CN" altLang="en-US" sz="1800" smtClean="0"/>
              <a:t>：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&lt;div id='div1' a='123' data-b='hello' &gt;&lt;div&gt;</a:t>
            </a:r>
          </a:p>
          <a:p>
            <a:pPr algn="l"/>
            <a:r>
              <a:rPr lang="zh-CN" altLang="en-US" sz="1800" smtClean="0"/>
              <a:t>解释：</a:t>
            </a:r>
            <a:endParaRPr lang="en-US" altLang="zh-CN" sz="1800" smtClean="0"/>
          </a:p>
          <a:p>
            <a:pPr algn="l"/>
            <a:r>
              <a:rPr lang="en-US" altLang="zh-CN" sz="1800" smtClean="0"/>
              <a:t>	</a:t>
            </a:r>
            <a:r>
              <a:rPr lang="zh-CN" altLang="en-US" sz="1800" smtClean="0"/>
              <a:t>上文代码中，</a:t>
            </a:r>
            <a:r>
              <a:rPr lang="en-US" altLang="zh-CN" sz="1800" smtClean="0"/>
              <a:t>id</a:t>
            </a:r>
            <a:r>
              <a:rPr lang="zh-CN" altLang="en-US" sz="1800" smtClean="0"/>
              <a:t>是</a:t>
            </a:r>
            <a:r>
              <a:rPr lang="en-US" altLang="zh-CN" sz="1800" smtClean="0"/>
              <a:t>div</a:t>
            </a:r>
            <a:r>
              <a:rPr lang="zh-CN" altLang="en-US" sz="1800" smtClean="0"/>
              <a:t>的自带属性，</a:t>
            </a:r>
            <a:r>
              <a:rPr lang="en-US" altLang="zh-CN" sz="1800" smtClean="0"/>
              <a:t>a</a:t>
            </a:r>
            <a:r>
              <a:rPr lang="zh-CN" altLang="en-US" sz="1800" smtClean="0"/>
              <a:t>和</a:t>
            </a:r>
            <a:r>
              <a:rPr lang="en-US" altLang="zh-CN" sz="1800" smtClean="0"/>
              <a:t>b</a:t>
            </a:r>
            <a:r>
              <a:rPr lang="zh-CN" altLang="en-US" sz="1800" smtClean="0"/>
              <a:t>都是自定义属性，其中</a:t>
            </a:r>
            <a:r>
              <a:rPr lang="en-US" altLang="zh-CN" sz="1800" smtClean="0"/>
              <a:t>a</a:t>
            </a:r>
            <a:r>
              <a:rPr lang="zh-CN" altLang="en-US" sz="1800" smtClean="0"/>
              <a:t>是旧的写法，</a:t>
            </a:r>
            <a:r>
              <a:rPr lang="en-US" altLang="zh-CN" sz="1800" smtClean="0"/>
              <a:t>b</a:t>
            </a:r>
            <a:r>
              <a:rPr lang="zh-CN" altLang="en-US" sz="1800" smtClean="0"/>
              <a:t>是新的写法。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292296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自定义属性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en-US" altLang="zh-CN" sz="1800" smtClean="0"/>
              <a:t>html</a:t>
            </a:r>
            <a:r>
              <a:rPr lang="zh-CN" altLang="en-US" sz="1800" smtClean="0"/>
              <a:t>：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&lt;div id='div1' a='123' data-b='hello' &gt;&lt;div&gt;</a:t>
            </a:r>
          </a:p>
          <a:p>
            <a:pPr algn="l"/>
            <a:endParaRPr lang="en-US" altLang="zh-CN" sz="1800" smtClean="0"/>
          </a:p>
          <a:p>
            <a:pPr algn="l"/>
            <a:r>
              <a:rPr lang="zh-CN" altLang="en-US" sz="1800" smtClean="0"/>
              <a:t>操作属性的方法有很多种，不同的方法对应的是不同类型的属性。</a:t>
            </a:r>
            <a:endParaRPr lang="en-US" altLang="zh-CN" sz="1800" smtClean="0"/>
          </a:p>
          <a:p>
            <a:pPr algn="l"/>
            <a:endParaRPr lang="en-US" altLang="zh-CN" sz="1800"/>
          </a:p>
          <a:p>
            <a:pPr algn="l"/>
            <a:r>
              <a:rPr lang="zh-CN" altLang="en-US" sz="1800" smtClean="0"/>
              <a:t>最常用的写法：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div1.c = '</a:t>
            </a:r>
            <a:r>
              <a:rPr lang="zh-CN" altLang="en-US" sz="1800" smtClean="0"/>
              <a:t>你好</a:t>
            </a:r>
            <a:r>
              <a:rPr lang="en-US" altLang="zh-CN" sz="1800" smtClean="0"/>
              <a:t>';		//</a:t>
            </a:r>
            <a:r>
              <a:rPr lang="zh-CN" altLang="en-US" sz="1800" smtClean="0"/>
              <a:t> 设置属性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console.log( div1.c );	//</a:t>
            </a:r>
            <a:r>
              <a:rPr lang="zh-CN" altLang="en-US" sz="1800" smtClean="0"/>
              <a:t> 获取属性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endParaRPr lang="en-US" altLang="zh-CN" sz="1800" smtClean="0"/>
          </a:p>
          <a:p>
            <a:pPr algn="l"/>
            <a:r>
              <a:rPr lang="zh-CN" altLang="en-US" sz="1800" smtClean="0"/>
              <a:t>注：使用这种方法获取自定义属性时，必须使用</a:t>
            </a:r>
            <a:r>
              <a:rPr lang="en-US" altLang="zh-CN" sz="1800" smtClean="0"/>
              <a:t>js</a:t>
            </a:r>
            <a:r>
              <a:rPr lang="zh-CN" altLang="en-US" sz="1800" smtClean="0"/>
              <a:t>的方法设置属性，使用</a:t>
            </a:r>
            <a:r>
              <a:rPr lang="en-US" altLang="zh-CN" sz="1800" smtClean="0"/>
              <a:t>html</a:t>
            </a:r>
            <a:r>
              <a:rPr lang="zh-CN" altLang="en-US" sz="1800" smtClean="0"/>
              <a:t>的方法设置是无法获取的。</a:t>
            </a:r>
            <a:endParaRPr lang="en-US" altLang="zh-CN" sz="1800" smtClean="0"/>
          </a:p>
        </p:txBody>
      </p:sp>
    </p:spTree>
    <p:extLst>
      <p:ext uri="{BB962C8B-B14F-4D97-AF65-F5344CB8AC3E}">
        <p14:creationId xmlns:p14="http://schemas.microsoft.com/office/powerpoint/2010/main" val="1820314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自定义属性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en-US" altLang="zh-CN" sz="1800" smtClean="0"/>
              <a:t>html</a:t>
            </a:r>
            <a:r>
              <a:rPr lang="zh-CN" altLang="en-US" sz="1800" smtClean="0"/>
              <a:t>：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&lt;div id='div1' a='123' data-b='hello' &gt;&lt;div&gt;</a:t>
            </a:r>
          </a:p>
          <a:p>
            <a:pPr algn="l"/>
            <a:endParaRPr lang="en-US" altLang="zh-CN" sz="1800"/>
          </a:p>
          <a:p>
            <a:pPr algn="l"/>
            <a:r>
              <a:rPr lang="zh-CN" altLang="en-US" sz="1800" smtClean="0"/>
              <a:t>另一种比较常用的写法：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div1.setAttribute('d', '</a:t>
            </a:r>
            <a:r>
              <a:rPr lang="zh-CN" altLang="en-US" sz="1800" smtClean="0"/>
              <a:t>你好</a:t>
            </a:r>
            <a:r>
              <a:rPr lang="en-US" altLang="zh-CN" sz="1800" smtClean="0"/>
              <a:t>');		//</a:t>
            </a:r>
            <a:r>
              <a:rPr lang="zh-CN" altLang="en-US" sz="1800" smtClean="0"/>
              <a:t> 设置属性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console.log( div1.getAttribute('d') );	//</a:t>
            </a:r>
            <a:r>
              <a:rPr lang="zh-CN" altLang="en-US" sz="1800" smtClean="0"/>
              <a:t> 获取属性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endParaRPr lang="en-US" altLang="zh-CN" sz="1800" smtClean="0"/>
          </a:p>
          <a:p>
            <a:pPr algn="l"/>
            <a:r>
              <a:rPr lang="zh-CN" altLang="en-US" sz="1800" smtClean="0"/>
              <a:t>注：使用这种方法设置的自定义属性，其内容会自动转为字符串。</a:t>
            </a:r>
            <a:endParaRPr lang="en-US" altLang="zh-CN" sz="1800"/>
          </a:p>
        </p:txBody>
      </p:sp>
    </p:spTree>
    <p:extLst>
      <p:ext uri="{BB962C8B-B14F-4D97-AF65-F5344CB8AC3E}">
        <p14:creationId xmlns:p14="http://schemas.microsoft.com/office/powerpoint/2010/main" val="725803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自定义属性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en-US" altLang="zh-CN" sz="1800" smtClean="0"/>
              <a:t>html</a:t>
            </a:r>
            <a:r>
              <a:rPr lang="zh-CN" altLang="en-US" sz="1800" smtClean="0"/>
              <a:t>：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&lt;div id='div1' a='123' data-b='hello' &gt;&lt;div&gt;</a:t>
            </a:r>
          </a:p>
          <a:p>
            <a:pPr algn="l"/>
            <a:endParaRPr lang="en-US" altLang="zh-CN" sz="1800"/>
          </a:p>
          <a:p>
            <a:pPr algn="l"/>
            <a:r>
              <a:rPr lang="zh-CN" altLang="en-US" sz="1800" smtClean="0"/>
              <a:t>自定义属性中新的写法：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div1.dataset.e = '</a:t>
            </a:r>
            <a:r>
              <a:rPr lang="zh-CN" altLang="en-US" sz="1800" smtClean="0"/>
              <a:t>你好</a:t>
            </a:r>
            <a:r>
              <a:rPr lang="en-US" altLang="zh-CN" sz="1800" smtClean="0"/>
              <a:t>';		//</a:t>
            </a:r>
            <a:r>
              <a:rPr lang="zh-CN" altLang="en-US" sz="1800" smtClean="0"/>
              <a:t> 设置属性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console.log( div1.dataset.e );		//</a:t>
            </a:r>
            <a:r>
              <a:rPr lang="zh-CN" altLang="en-US" sz="1800" smtClean="0"/>
              <a:t> 获取属性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endParaRPr lang="en-US" altLang="zh-CN" sz="1800" smtClean="0"/>
          </a:p>
          <a:p>
            <a:pPr algn="l"/>
            <a:r>
              <a:rPr lang="zh-CN" altLang="en-US" sz="1800" smtClean="0"/>
              <a:t>注：有些浏览器不支持。</a:t>
            </a:r>
            <a:endParaRPr lang="en-US" altLang="zh-CN" sz="1800"/>
          </a:p>
        </p:txBody>
      </p:sp>
    </p:spTree>
    <p:extLst>
      <p:ext uri="{BB962C8B-B14F-4D97-AF65-F5344CB8AC3E}">
        <p14:creationId xmlns:p14="http://schemas.microsoft.com/office/powerpoint/2010/main" val="2029458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自定义属性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en-US" altLang="zh-CN" sz="1800" smtClean="0"/>
              <a:t>html</a:t>
            </a:r>
            <a:r>
              <a:rPr lang="zh-CN" altLang="en-US" sz="1800" smtClean="0"/>
              <a:t>：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&lt;div id='div1' a='123' data-b='hello' &gt;&lt;div&gt;</a:t>
            </a:r>
          </a:p>
          <a:p>
            <a:pPr algn="l"/>
            <a:endParaRPr lang="en-US" altLang="zh-CN" sz="1800"/>
          </a:p>
          <a:p>
            <a:pPr algn="l"/>
            <a:r>
              <a:rPr lang="zh-CN" altLang="en-US" sz="1800" smtClean="0"/>
              <a:t>存在，但不推荐的写法：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div1.attributes.f = '</a:t>
            </a:r>
            <a:r>
              <a:rPr lang="zh-CN" altLang="en-US" sz="1800" smtClean="0"/>
              <a:t>你好</a:t>
            </a:r>
            <a:r>
              <a:rPr lang="en-US" altLang="zh-CN" sz="1800" smtClean="0"/>
              <a:t>';			//</a:t>
            </a:r>
            <a:r>
              <a:rPr lang="zh-CN" altLang="en-US" sz="1800" smtClean="0"/>
              <a:t> 设置属性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console.log( div1.attributes.f );		//</a:t>
            </a:r>
            <a:r>
              <a:rPr lang="zh-CN" altLang="en-US" sz="1800" smtClean="0"/>
              <a:t> 获取属性</a:t>
            </a:r>
            <a:endParaRPr lang="en-US" altLang="zh-CN" sz="1800" smtClean="0"/>
          </a:p>
          <a:p>
            <a:pPr algn="l"/>
            <a:r>
              <a:rPr lang="en-US" altLang="zh-CN" sz="1800"/>
              <a:t>	</a:t>
            </a:r>
            <a:endParaRPr lang="en-US" altLang="zh-CN" sz="1800" smtClean="0"/>
          </a:p>
          <a:p>
            <a:pPr algn="l"/>
            <a:r>
              <a:rPr lang="zh-CN" altLang="en-US" sz="1800" smtClean="0"/>
              <a:t>不</a:t>
            </a:r>
            <a:r>
              <a:rPr lang="zh-CN" altLang="en-US" sz="1800"/>
              <a:t>推荐使用，了解即可，因为使用较复杂。</a:t>
            </a:r>
            <a:endParaRPr lang="en-US" altLang="zh-CN" sz="180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1</a:t>
            </a:r>
            <a:r>
              <a:rPr lang="zh-CN" altLang="en-US" sz="1800"/>
              <a:t>，如果直接在</a:t>
            </a:r>
            <a:r>
              <a:rPr lang="en-US" altLang="zh-CN" sz="1800"/>
              <a:t>html</a:t>
            </a:r>
            <a:r>
              <a:rPr lang="zh-CN" altLang="en-US" sz="1800"/>
              <a:t>中写行间属性，通过该方法获取时，返回属性节点。</a:t>
            </a:r>
            <a:endParaRPr lang="en-US" altLang="zh-CN" sz="180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2</a:t>
            </a:r>
            <a:r>
              <a:rPr lang="zh-CN" altLang="en-US" sz="1800"/>
              <a:t>，如果即在行间设置了属性，也通过</a:t>
            </a:r>
            <a:r>
              <a:rPr lang="en-US" altLang="zh-CN" sz="1800"/>
              <a:t>js</a:t>
            </a:r>
            <a:r>
              <a:rPr lang="zh-CN" altLang="en-US" sz="1800"/>
              <a:t>设置了属性，获取时返回数据。</a:t>
            </a:r>
            <a:endParaRPr lang="en-US" altLang="zh-CN" sz="1800"/>
          </a:p>
          <a:p>
            <a:pPr algn="l"/>
            <a:r>
              <a:rPr lang="en-US" altLang="zh-CN" sz="1800"/>
              <a:t>	</a:t>
            </a:r>
            <a:r>
              <a:rPr lang="en-US" altLang="zh-CN" sz="1800" smtClean="0"/>
              <a:t>3</a:t>
            </a:r>
            <a:r>
              <a:rPr lang="zh-CN" altLang="en-US" sz="1800"/>
              <a:t>，如果没在行间设置属性，仅在</a:t>
            </a:r>
            <a:r>
              <a:rPr lang="en-US" altLang="zh-CN" sz="1800"/>
              <a:t>js</a:t>
            </a:r>
            <a:r>
              <a:rPr lang="zh-CN" altLang="en-US" sz="1800"/>
              <a:t>设置了属性，获取时返回数据。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27392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自定义属性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zh-CN" altLang="en-US" sz="1800"/>
              <a:t>如果是系统默认就含有的属性，通过不同方法设置的属性，可以通过不同的方法获取</a:t>
            </a:r>
            <a:r>
              <a:rPr lang="zh-CN" altLang="en-US" sz="1800" smtClean="0"/>
              <a:t>。</a:t>
            </a:r>
            <a:endParaRPr lang="en-US" altLang="zh-CN" sz="1800" smtClean="0"/>
          </a:p>
          <a:p>
            <a:pPr algn="l"/>
            <a:endParaRPr lang="en-US" altLang="zh-CN" sz="1800"/>
          </a:p>
          <a:p>
            <a:pPr algn="l"/>
            <a:r>
              <a:rPr lang="zh-CN" altLang="en-US" sz="1800"/>
              <a:t>如果是根据自己喜好定义出来的属性，不同方法设置的，是不能通过不同方法获取的；</a:t>
            </a:r>
            <a:endParaRPr lang="en-US" altLang="zh-CN" sz="1800"/>
          </a:p>
          <a:p>
            <a:pPr algn="l"/>
            <a:r>
              <a:rPr lang="zh-CN" altLang="en-US" sz="1800"/>
              <a:t>例外：用</a:t>
            </a:r>
            <a:r>
              <a:rPr lang="en-US" altLang="zh-CN" sz="1800"/>
              <a:t>setAttribute</a:t>
            </a:r>
            <a:r>
              <a:rPr lang="zh-CN" altLang="en-US" sz="1800"/>
              <a:t>设置后，可以用</a:t>
            </a:r>
            <a:r>
              <a:rPr lang="en-US" altLang="zh-CN" sz="1800"/>
              <a:t>attributes</a:t>
            </a:r>
            <a:r>
              <a:rPr lang="zh-CN" altLang="en-US" sz="1800"/>
              <a:t>获取；但用</a:t>
            </a:r>
            <a:r>
              <a:rPr lang="en-US" altLang="zh-CN" sz="1800"/>
              <a:t>attributes</a:t>
            </a:r>
            <a:r>
              <a:rPr lang="zh-CN" altLang="en-US" sz="1800"/>
              <a:t>设置，不能用</a:t>
            </a:r>
            <a:r>
              <a:rPr lang="en-US" altLang="zh-CN" sz="1800"/>
              <a:t>getAttribute</a:t>
            </a:r>
            <a:r>
              <a:rPr lang="zh-CN" altLang="en-US" sz="1800"/>
              <a:t>获取</a:t>
            </a:r>
            <a:r>
              <a:rPr lang="zh-CN" altLang="en-US" sz="1800" smtClean="0"/>
              <a:t>；</a:t>
            </a:r>
            <a:endParaRPr lang="en-US" altLang="zh-CN" sz="1800" smtClean="0"/>
          </a:p>
          <a:p>
            <a:pPr algn="l"/>
            <a:endParaRPr lang="en-US" altLang="zh-CN" sz="1800" smtClean="0"/>
          </a:p>
          <a:p>
            <a:pPr algn="l"/>
            <a:endParaRPr lang="en-US" altLang="zh-CN" sz="1800"/>
          </a:p>
          <a:p>
            <a:pPr algn="l"/>
            <a:endParaRPr lang="en-US" altLang="zh-CN" sz="1800" smtClean="0"/>
          </a:p>
          <a:p>
            <a:pPr algn="l"/>
            <a:r>
              <a:rPr lang="zh-CN" altLang="en-US" sz="1800" smtClean="0"/>
              <a:t>真实开发中，以</a:t>
            </a:r>
            <a:r>
              <a:rPr lang="en-US" altLang="zh-CN" sz="1800" smtClean="0"/>
              <a:t>.</a:t>
            </a:r>
            <a:r>
              <a:rPr lang="zh-CN" altLang="en-US" sz="1800" smtClean="0"/>
              <a:t>这种方法为主，除非有要求说在</a:t>
            </a:r>
            <a:r>
              <a:rPr lang="en-US" altLang="zh-CN" sz="1800" smtClean="0"/>
              <a:t>html</a:t>
            </a:r>
            <a:r>
              <a:rPr lang="zh-CN" altLang="en-US" sz="1800" smtClean="0"/>
              <a:t>中保存属性，否则我们不采用其他方法。</a:t>
            </a:r>
            <a:endParaRPr lang="en-US" altLang="zh-CN" sz="1800" smtClean="0"/>
          </a:p>
          <a:p>
            <a:pPr algn="l"/>
            <a:endParaRPr lang="en-US" altLang="zh-CN" sz="1800"/>
          </a:p>
          <a:p>
            <a:pPr algn="l"/>
            <a:r>
              <a:rPr lang="zh-CN" altLang="en-US" sz="1800" smtClean="0"/>
              <a:t>真实开发中，如果</a:t>
            </a:r>
            <a:r>
              <a:rPr lang="en-US" altLang="zh-CN" sz="1800" smtClean="0"/>
              <a:t>html</a:t>
            </a:r>
            <a:r>
              <a:rPr lang="zh-CN" altLang="en-US" sz="1800" smtClean="0"/>
              <a:t>中已经存在了自定义属性，需要我们通过</a:t>
            </a:r>
            <a:r>
              <a:rPr lang="en-US" altLang="zh-CN" sz="1800" smtClean="0"/>
              <a:t>js</a:t>
            </a:r>
            <a:r>
              <a:rPr lang="zh-CN" altLang="en-US" sz="1800" smtClean="0"/>
              <a:t>拿到自定义属性，看这个属性是怎么定义的，如果没有</a:t>
            </a:r>
            <a:r>
              <a:rPr lang="en-US" altLang="zh-CN" sz="1800" smtClean="0"/>
              <a:t>data</a:t>
            </a:r>
            <a:r>
              <a:rPr lang="zh-CN" altLang="en-US" sz="1800" smtClean="0"/>
              <a:t>前缀，则用</a:t>
            </a:r>
            <a:r>
              <a:rPr lang="en-US" altLang="zh-CN" sz="1800" smtClean="0"/>
              <a:t>getAttribute</a:t>
            </a:r>
            <a:r>
              <a:rPr lang="zh-CN" altLang="en-US" sz="1800" smtClean="0"/>
              <a:t>，否则用</a:t>
            </a:r>
            <a:r>
              <a:rPr lang="en-US" altLang="zh-CN" sz="1800" smtClean="0"/>
              <a:t>dataset</a:t>
            </a:r>
            <a:r>
              <a:rPr lang="zh-CN" altLang="en-US" sz="1800" smtClean="0"/>
              <a:t>。</a:t>
            </a:r>
            <a:endParaRPr lang="en-US" altLang="zh-CN" sz="1800" smtClean="0"/>
          </a:p>
          <a:p>
            <a:pPr algn="l"/>
            <a:endParaRPr lang="en-US" altLang="zh-CN" sz="1800"/>
          </a:p>
          <a:p>
            <a:pPr algn="l"/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518551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6830" y="19685"/>
            <a:ext cx="12136755" cy="906145"/>
          </a:xfrm>
        </p:spPr>
        <p:txBody>
          <a:bodyPr>
            <a:normAutofit/>
          </a:bodyPr>
          <a:lstStyle/>
          <a:p>
            <a:r>
              <a:rPr lang="zh-CN" altLang="en-US" sz="4000" smtClean="0"/>
              <a:t>自定义属性</a:t>
            </a:r>
            <a:endParaRPr lang="zh-CN" altLang="en-US" sz="4000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1523999" y="1114743"/>
            <a:ext cx="10649585" cy="5150590"/>
          </a:xfrm>
        </p:spPr>
        <p:txBody>
          <a:bodyPr/>
          <a:lstStyle/>
          <a:p>
            <a:pPr algn="l"/>
            <a:r>
              <a:rPr lang="en-US" altLang="zh-CN" sz="1800"/>
              <a:t>div1.aa = [1,2,3];</a:t>
            </a:r>
          </a:p>
          <a:p>
            <a:pPr algn="l"/>
            <a:r>
              <a:rPr lang="en-US" altLang="zh-CN" sz="1800"/>
              <a:t>console.log( div1.aa );	</a:t>
            </a:r>
            <a:r>
              <a:rPr lang="en-US" altLang="zh-CN" sz="1800" smtClean="0"/>
              <a:t>	// </a:t>
            </a:r>
            <a:r>
              <a:rPr lang="en-US" altLang="zh-CN" sz="1800"/>
              <a:t>[1,2,3]</a:t>
            </a:r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div1.setAttribute</a:t>
            </a:r>
            <a:r>
              <a:rPr lang="en-US" altLang="zh-CN" sz="1800" smtClean="0"/>
              <a:t>('aa', </a:t>
            </a:r>
            <a:r>
              <a:rPr lang="en-US" altLang="zh-CN" sz="1800"/>
              <a:t>[1,2,3])</a:t>
            </a:r>
          </a:p>
          <a:p>
            <a:pPr algn="l"/>
            <a:r>
              <a:rPr lang="en-US" altLang="zh-CN" sz="1800"/>
              <a:t>console.log( div1.getAttribute</a:t>
            </a:r>
            <a:r>
              <a:rPr lang="en-US" altLang="zh-CN" sz="1800" smtClean="0"/>
              <a:t>('aa') </a:t>
            </a:r>
            <a:r>
              <a:rPr lang="en-US" altLang="zh-CN" sz="1800"/>
              <a:t>);	// </a:t>
            </a:r>
            <a:r>
              <a:rPr lang="en-US" altLang="zh-CN" sz="1800" smtClean="0"/>
              <a:t>'1,2,3'</a:t>
            </a:r>
            <a:endParaRPr lang="en-US" altLang="zh-CN" sz="1800"/>
          </a:p>
          <a:p>
            <a:pPr algn="l"/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zh-CN" altLang="en-US" sz="1800"/>
              <a:t>区别：</a:t>
            </a:r>
            <a:endParaRPr lang="en-US" altLang="zh-CN" sz="1800"/>
          </a:p>
          <a:p>
            <a:pPr algn="l"/>
            <a:r>
              <a:rPr lang="en-US" altLang="zh-CN" sz="1800"/>
              <a:t>	</a:t>
            </a:r>
            <a:r>
              <a:rPr lang="en-US" altLang="zh-CN" sz="1400"/>
              <a:t>1</a:t>
            </a:r>
            <a:r>
              <a:rPr lang="zh-CN" altLang="en-US" sz="1400"/>
              <a:t>，用</a:t>
            </a:r>
            <a:r>
              <a:rPr lang="en-US" altLang="zh-CN" sz="1400"/>
              <a:t>.aa</a:t>
            </a:r>
            <a:r>
              <a:rPr lang="zh-CN" altLang="en-US" sz="1400"/>
              <a:t>方法设置后，如果设置一个数组，能够取出数组，而</a:t>
            </a:r>
            <a:r>
              <a:rPr lang="en-US" altLang="zh-CN" sz="1400"/>
              <a:t>setAttribute</a:t>
            </a:r>
            <a:r>
              <a:rPr lang="zh-CN" altLang="en-US" sz="1400"/>
              <a:t>设置的</a:t>
            </a:r>
            <a:r>
              <a:rPr lang="zh-CN" altLang="en-US" sz="1400" smtClean="0"/>
              <a:t>是</a:t>
            </a:r>
            <a:r>
              <a:rPr lang="en-US" altLang="zh-CN" sz="1400" smtClean="0"/>
              <a:t>.</a:t>
            </a:r>
            <a:r>
              <a:rPr lang="en-US" altLang="zh-CN" sz="1400"/>
              <a:t>toString()</a:t>
            </a:r>
            <a:r>
              <a:rPr lang="zh-CN" altLang="en-US" sz="1400"/>
              <a:t>后的结果。</a:t>
            </a:r>
            <a:endParaRPr lang="en-US" altLang="zh-CN" sz="1400"/>
          </a:p>
          <a:p>
            <a:pPr algn="l"/>
            <a:r>
              <a:rPr lang="en-US" altLang="zh-CN" sz="1400"/>
              <a:t>	2</a:t>
            </a:r>
            <a:r>
              <a:rPr lang="zh-CN" altLang="en-US" sz="1400"/>
              <a:t>，用</a:t>
            </a:r>
            <a:r>
              <a:rPr lang="en-US" altLang="zh-CN" sz="1400"/>
              <a:t>.aa</a:t>
            </a:r>
            <a:r>
              <a:rPr lang="zh-CN" altLang="en-US" sz="1400"/>
              <a:t>方法设置后</a:t>
            </a:r>
            <a:r>
              <a:rPr lang="zh-CN" altLang="en-US" sz="1400" smtClean="0"/>
              <a:t>，</a:t>
            </a:r>
            <a:r>
              <a:rPr lang="en-US" altLang="zh-CN" sz="1400" smtClean="0"/>
              <a:t>html</a:t>
            </a:r>
            <a:r>
              <a:rPr lang="zh-CN" altLang="en-US" sz="1400" smtClean="0"/>
              <a:t>上</a:t>
            </a:r>
            <a:r>
              <a:rPr lang="zh-CN" altLang="en-US" sz="1400"/>
              <a:t>看不到，而</a:t>
            </a:r>
            <a:r>
              <a:rPr lang="en-US" altLang="zh-CN" sz="1400"/>
              <a:t>setAttribute</a:t>
            </a:r>
            <a:r>
              <a:rPr lang="zh-CN" altLang="en-US" sz="1400"/>
              <a:t>是能够看到的。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1878706264"/>
      </p:ext>
    </p:extLst>
  </p:cSld>
  <p:clrMapOvr>
    <a:masterClrMapping/>
  </p:clrMapOvr>
</p:sld>
</file>

<file path=ppt/theme/theme1.xml><?xml version="1.0" encoding="utf-8"?>
<a:theme xmlns:a="http://schemas.openxmlformats.org/drawingml/2006/main" name="1_空白设计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Pages>3</Pages>
  <Words>577</Words>
  <Characters>0</Characters>
  <Application>Microsoft Macintosh PowerPoint</Application>
  <DocSecurity>0</DocSecurity>
  <PresentationFormat>宽屏</PresentationFormat>
  <Lines>0</Lines>
  <Paragraphs>201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黑体</vt:lpstr>
      <vt:lpstr>宋体</vt:lpstr>
      <vt:lpstr>1_空白设计模板</vt:lpstr>
      <vt:lpstr>PowerPoint 演示文稿</vt:lpstr>
      <vt:lpstr>课程大纲</vt:lpstr>
      <vt:lpstr>自定义属性</vt:lpstr>
      <vt:lpstr>自定义属性</vt:lpstr>
      <vt:lpstr>自定义属性</vt:lpstr>
      <vt:lpstr>自定义属性</vt:lpstr>
      <vt:lpstr>自定义属性</vt:lpstr>
      <vt:lpstr>自定义属性</vt:lpstr>
      <vt:lpstr>自定义属性</vt:lpstr>
      <vt:lpstr>节点</vt:lpstr>
      <vt:lpstr>节点</vt:lpstr>
      <vt:lpstr>节点</vt:lpstr>
      <vt:lpstr>节点</vt:lpstr>
      <vt:lpstr>文档碎片</vt:lpstr>
      <vt:lpstr>文档碎片</vt:lpstr>
      <vt:lpstr>offset偏移量</vt:lpstr>
      <vt:lpstr>offset偏移量</vt:lpstr>
      <vt:lpstr>练习题</vt:lpstr>
      <vt:lpstr>作业题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coding1</dc:creator>
  <cp:lastModifiedBy>Microsoft Office 用户</cp:lastModifiedBy>
  <cp:revision>32</cp:revision>
  <dcterms:modified xsi:type="dcterms:W3CDTF">2018-05-05T03:42:03Z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